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88" r:id="rId3"/>
    <p:sldId id="304" r:id="rId4"/>
    <p:sldId id="305" r:id="rId5"/>
    <p:sldId id="321" r:id="rId6"/>
    <p:sldId id="306" r:id="rId7"/>
    <p:sldId id="307" r:id="rId8"/>
    <p:sldId id="308" r:id="rId9"/>
    <p:sldId id="319" r:id="rId10"/>
    <p:sldId id="322" r:id="rId11"/>
    <p:sldId id="313" r:id="rId12"/>
    <p:sldId id="315" r:id="rId13"/>
    <p:sldId id="316" r:id="rId14"/>
    <p:sldId id="318" r:id="rId15"/>
    <p:sldId id="320" r:id="rId16"/>
    <p:sldId id="329" r:id="rId17"/>
    <p:sldId id="328" r:id="rId18"/>
    <p:sldId id="32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B8D3F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03"/>
  </p:normalViewPr>
  <p:slideViewPr>
    <p:cSldViewPr snapToGrid="0" snapToObjects="1">
      <p:cViewPr varScale="1">
        <p:scale>
          <a:sx n="101" d="100"/>
          <a:sy n="101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FABEF-94DF-F241-B332-C9F5E28FA969}" type="datetimeFigureOut">
              <a:rPr lang="en-US" smtClean="0"/>
              <a:t>4/25/24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A969-9A7A-CB4D-B4EC-5EAB1D346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16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05F80-1D41-E642-9C3C-C68A55AEC6A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2801-C56E-AB4C-90AC-C101CFFB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12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6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2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1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85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995" y="1600200"/>
            <a:ext cx="4389805" cy="4525963"/>
          </a:xfrm>
        </p:spPr>
        <p:txBody>
          <a:bodyPr/>
          <a:lstStyle>
            <a:lvl1pPr>
              <a:defRPr sz="2800">
                <a:solidFill>
                  <a:srgbClr val="CC00CC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69745" cy="4525963"/>
          </a:xfrm>
        </p:spPr>
        <p:txBody>
          <a:bodyPr/>
          <a:lstStyle>
            <a:lvl1pPr>
              <a:defRPr sz="2800">
                <a:solidFill>
                  <a:srgbClr val="CC00CC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C00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C00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5995" y="2622550"/>
            <a:ext cx="9038003" cy="914400"/>
          </a:xfrm>
        </p:spPr>
        <p:txBody>
          <a:bodyPr>
            <a:normAutofit/>
          </a:bodyPr>
          <a:lstStyle>
            <a:lvl1pPr marL="111125" indent="0">
              <a:buNone/>
              <a:defRPr sz="4400">
                <a:solidFill>
                  <a:srgbClr val="CC00CC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296987" y="3700463"/>
            <a:ext cx="5840129" cy="914400"/>
          </a:xfrm>
        </p:spPr>
        <p:txBody>
          <a:bodyPr>
            <a:normAutofit/>
          </a:bodyPr>
          <a:lstStyle>
            <a:lvl1pPr marL="0" indent="0">
              <a:buNone/>
              <a:defRPr sz="360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36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7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6550" y="336659"/>
            <a:ext cx="7930078" cy="546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3107"/>
            <a:ext cx="5486400" cy="443848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CC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18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293" y="978544"/>
            <a:ext cx="8424507" cy="5468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995" y="6637322"/>
            <a:ext cx="702409" cy="219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F85841-1F5D-E64B-95EA-207B72F6E087}" type="datetime1">
              <a:rPr lang="en-US" smtClean="0"/>
              <a:t>4/25/24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4774" y="6637322"/>
            <a:ext cx="709225" cy="237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D582C30-D0C8-434C-9478-6FFBFEA94C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604000"/>
            <a:ext cx="9144000" cy="270933"/>
          </a:xfrm>
          <a:prstGeom prst="rect">
            <a:avLst/>
          </a:prstGeom>
          <a:solidFill>
            <a:srgbClr val="374D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12" Type="http://schemas.openxmlformats.org/officeDocument/2006/relationships/image" Target="../media/image20.png"/><Relationship Id="rId2" Type="http://schemas.openxmlformats.org/officeDocument/2006/relationships/hyperlink" Target="teel.ucmerced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emf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s://teel.ucmerced.edu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522" y="4978400"/>
            <a:ext cx="1572212" cy="148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  <a:noFill/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Thermal and Electrochemical Energy Laboratory (TEEL)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4672"/>
            <a:ext cx="6400800" cy="94372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00000"/>
                </a:solidFill>
              </a:rPr>
              <a:t>Abel Chuang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4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Undergraduate Student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08710"/>
            <a:ext cx="8138160" cy="5338569"/>
          </a:xfrm>
        </p:spPr>
        <p:txBody>
          <a:bodyPr/>
          <a:lstStyle/>
          <a:p>
            <a:r>
              <a:rPr lang="en-US" sz="2000" dirty="0"/>
              <a:t>My Expectations:</a:t>
            </a:r>
          </a:p>
          <a:p>
            <a:pPr lvl="1"/>
            <a:r>
              <a:rPr lang="en-US" sz="1800" dirty="0"/>
              <a:t>GPA &gt; 3.5 (after joining the laboratory).</a:t>
            </a:r>
          </a:p>
          <a:p>
            <a:pPr lvl="1"/>
            <a:r>
              <a:rPr lang="en-US" sz="1800" dirty="0"/>
              <a:t>Attend every bi-weekly meeting.</a:t>
            </a:r>
          </a:p>
          <a:p>
            <a:pPr lvl="1"/>
            <a:r>
              <a:rPr lang="en-US" sz="1800" dirty="0"/>
              <a:t>Prepare assigned tasks and deliver them professionally.</a:t>
            </a:r>
          </a:p>
          <a:p>
            <a:pPr lvl="1"/>
            <a:r>
              <a:rPr lang="en-US" sz="1800" dirty="0"/>
              <a:t>Reach out to senior laboratory members to assist in any way you can.</a:t>
            </a:r>
          </a:p>
          <a:p>
            <a:r>
              <a:rPr lang="en-US" sz="2000" dirty="0"/>
              <a:t>Possible outcomes:</a:t>
            </a:r>
          </a:p>
          <a:p>
            <a:pPr lvl="1"/>
            <a:r>
              <a:rPr lang="en-US" sz="1800" dirty="0"/>
              <a:t>Switch laboratory: does not fit in with laboratory vision, mission, and values.</a:t>
            </a:r>
          </a:p>
          <a:p>
            <a:pPr lvl="1"/>
            <a:r>
              <a:rPr lang="en-US" sz="1800" dirty="0"/>
              <a:t>Graduation: successfully finish all course work in time.</a:t>
            </a:r>
          </a:p>
          <a:p>
            <a:pPr lvl="1"/>
            <a:r>
              <a:rPr lang="en-US" sz="1800" dirty="0"/>
              <a:t>Successfully apply for graduate school or secure a job.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34978" r="29221" b="12554"/>
          <a:stretch/>
        </p:blipFill>
        <p:spPr>
          <a:xfrm>
            <a:off x="126248" y="4892040"/>
            <a:ext cx="1768155" cy="1349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2" r="55593"/>
          <a:stretch/>
        </p:blipFill>
        <p:spPr>
          <a:xfrm>
            <a:off x="1867787" y="4892040"/>
            <a:ext cx="1798876" cy="1370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" t="43706" r="53605" b="19525"/>
          <a:stretch/>
        </p:blipFill>
        <p:spPr>
          <a:xfrm>
            <a:off x="3666663" y="4903440"/>
            <a:ext cx="2192748" cy="1359080"/>
          </a:xfrm>
          <a:prstGeom prst="rect">
            <a:avLst/>
          </a:prstGeom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182880" y="5429250"/>
            <a:ext cx="457200" cy="457200"/>
          </a:xfrm>
          <a:prstGeom prst="ellipse">
            <a:avLst/>
          </a:prstGeom>
          <a:noFill/>
          <a:ln w="2222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t="40667" r="24750" b="20500"/>
          <a:stretch/>
        </p:blipFill>
        <p:spPr>
          <a:xfrm>
            <a:off x="5865525" y="4903440"/>
            <a:ext cx="3058582" cy="1370480"/>
          </a:xfrm>
          <a:prstGeom prst="rect">
            <a:avLst/>
          </a:prstGeom>
        </p:spPr>
      </p:pic>
      <p:sp>
        <p:nvSpPr>
          <p:cNvPr id="19" name="Oval 18"/>
          <p:cNvSpPr>
            <a:spLocks noChangeAspect="1"/>
          </p:cNvSpPr>
          <p:nvPr/>
        </p:nvSpPr>
        <p:spPr>
          <a:xfrm>
            <a:off x="777240" y="5521069"/>
            <a:ext cx="457200" cy="457200"/>
          </a:xfrm>
          <a:prstGeom prst="ellipse">
            <a:avLst/>
          </a:prstGeom>
          <a:noFill/>
          <a:ln w="2222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567552" y="5040632"/>
            <a:ext cx="354328" cy="354328"/>
          </a:xfrm>
          <a:prstGeom prst="ellipse">
            <a:avLst/>
          </a:prstGeom>
          <a:noFill/>
          <a:ln w="2222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356875" y="5063869"/>
            <a:ext cx="457200" cy="457200"/>
          </a:xfrm>
          <a:prstGeom prst="ellipse">
            <a:avLst/>
          </a:prstGeom>
          <a:noFill/>
          <a:ln w="2222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900535" y="5269988"/>
            <a:ext cx="457200" cy="457200"/>
          </a:xfrm>
          <a:prstGeom prst="ellipse">
            <a:avLst/>
          </a:prstGeom>
          <a:noFill/>
          <a:ln w="2222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233234" y="5040070"/>
            <a:ext cx="457200" cy="457200"/>
          </a:xfrm>
          <a:prstGeom prst="ellipse">
            <a:avLst/>
          </a:prstGeom>
          <a:noFill/>
          <a:ln w="2222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726803" y="5075299"/>
            <a:ext cx="457200" cy="457200"/>
          </a:xfrm>
          <a:prstGeom prst="ellipse">
            <a:avLst/>
          </a:prstGeom>
          <a:noFill/>
          <a:ln w="2222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378190" y="5098917"/>
            <a:ext cx="457200" cy="457200"/>
          </a:xfrm>
          <a:prstGeom prst="ellipse">
            <a:avLst/>
          </a:prstGeom>
          <a:noFill/>
          <a:ln w="2222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Student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211831"/>
            <a:ext cx="8709660" cy="2171700"/>
          </a:xfrm>
        </p:spPr>
        <p:txBody>
          <a:bodyPr/>
          <a:lstStyle/>
          <a:p>
            <a:r>
              <a:rPr lang="en-US" sz="2000" dirty="0"/>
              <a:t>My Expectations:</a:t>
            </a:r>
          </a:p>
          <a:p>
            <a:pPr lvl="1"/>
            <a:r>
              <a:rPr lang="en-US" sz="1800" dirty="0"/>
              <a:t>GPA &gt; 3.5; Two years of study; 1 journal publication (Thesis option)</a:t>
            </a:r>
          </a:p>
          <a:p>
            <a:r>
              <a:rPr lang="en-US" sz="2000" dirty="0"/>
              <a:t>Three possible outcomes:</a:t>
            </a:r>
          </a:p>
          <a:p>
            <a:pPr lvl="1"/>
            <a:r>
              <a:rPr lang="en-US" sz="1800" dirty="0"/>
              <a:t>Switch advisor: Does not fit in with laboratory research, vision, mission, and values.</a:t>
            </a:r>
          </a:p>
          <a:p>
            <a:pPr lvl="1"/>
            <a:r>
              <a:rPr lang="en-US" sz="1800" dirty="0"/>
              <a:t>Switch from Plan I to Plan II: Does not meet research expectations.</a:t>
            </a:r>
          </a:p>
          <a:p>
            <a:pPr lvl="1"/>
            <a:r>
              <a:rPr lang="en-US" sz="1800" dirty="0"/>
              <a:t>Graduation: Successfully pass all requirements in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52618"/>
              </p:ext>
            </p:extLst>
          </p:nvPr>
        </p:nvGraphicFramePr>
        <p:xfrm>
          <a:off x="640080" y="905510"/>
          <a:ext cx="7909560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Plan I - Thesis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Plan II – Non-Thesis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</a:t>
                      </a:r>
                      <a:r>
                        <a:rPr lang="en-US" baseline="0" dirty="0"/>
                        <a:t> 3.0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 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&gt; 20 units of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 course work</a:t>
                      </a:r>
                    </a:p>
                    <a:p>
                      <a:pPr algn="ctr"/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&gt; 8 units of research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&gt; 28 units of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 course 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Graduate</a:t>
                      </a:r>
                      <a:r>
                        <a:rPr lang="en-US" baseline="0" dirty="0"/>
                        <a:t> seminar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One</a:t>
                      </a:r>
                      <a:r>
                        <a:rPr lang="en-US" baseline="0" dirty="0"/>
                        <a:t> semester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One</a:t>
                      </a:r>
                      <a:r>
                        <a:rPr lang="en-US" baseline="0" dirty="0"/>
                        <a:t> semester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Final Gate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Thesis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 defense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Oral comprehensive exam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http://graduatedivision.ucmerced.edu/sites/graduatedivision.ucmerced.edu/files/page/images/current-student-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5561517"/>
            <a:ext cx="3590067" cy="9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embed.ly/1/display/resize?key=1e6a1a1efdb011df84894040444cdc60&amp;url=https%3A%2F%2Fscontent.cdninstagram.com%2Fhphotos-xaf1%2Ft51.2885-15%2Fe15%2F11249958_1584426788476410_235446308_n.jpg&amp;width=8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30"/>
          <a:stretch/>
        </p:blipFill>
        <p:spPr bwMode="auto">
          <a:xfrm>
            <a:off x="5029200" y="5504367"/>
            <a:ext cx="2971800" cy="10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Doctoral Student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60359"/>
            <a:ext cx="3417570" cy="2049100"/>
          </a:xfrm>
        </p:spPr>
        <p:txBody>
          <a:bodyPr/>
          <a:lstStyle/>
          <a:p>
            <a:r>
              <a:rPr lang="en-US" sz="2000" dirty="0"/>
              <a:t>My Expectations:</a:t>
            </a:r>
          </a:p>
          <a:p>
            <a:pPr lvl="1"/>
            <a:r>
              <a:rPr lang="en-US" sz="1800" dirty="0"/>
              <a:t>GPA &gt; 3.7</a:t>
            </a:r>
          </a:p>
          <a:p>
            <a:pPr lvl="1"/>
            <a:r>
              <a:rPr lang="en-US" sz="1800" dirty="0"/>
              <a:t>Four years of study</a:t>
            </a:r>
          </a:p>
          <a:p>
            <a:pPr lvl="1"/>
            <a:r>
              <a:rPr lang="en-US" sz="1800" dirty="0"/>
              <a:t>3 journal publications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26924"/>
              </p:ext>
            </p:extLst>
          </p:nvPr>
        </p:nvGraphicFramePr>
        <p:xfrm>
          <a:off x="3771900" y="1047919"/>
          <a:ext cx="527304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Ph.D.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</a:t>
                      </a:r>
                      <a:r>
                        <a:rPr lang="en-US" baseline="0" dirty="0"/>
                        <a:t> 3.0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 work (Ph.D.)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 12 units of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course 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Graduate</a:t>
                      </a:r>
                      <a:r>
                        <a:rPr lang="en-US" baseline="0" dirty="0"/>
                        <a:t> seminar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Two</a:t>
                      </a:r>
                      <a:r>
                        <a:rPr lang="en-US" baseline="0" dirty="0"/>
                        <a:t> semesters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Teaching Assistant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</a:t>
                      </a:r>
                      <a:r>
                        <a:rPr lang="en-US" baseline="0" dirty="0"/>
                        <a:t> 1 semester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Preliminary exam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Pass &lt; two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Proposal and Qualify </a:t>
                      </a:r>
                      <a:r>
                        <a:rPr lang="en-US" baseline="0" dirty="0"/>
                        <a:t>exam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Conference or Seminar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1 presentation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Final Thesis Defense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51459" y="4429677"/>
            <a:ext cx="8766809" cy="2264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Possible outcomes: </a:t>
            </a:r>
          </a:p>
          <a:p>
            <a:pPr lvl="1"/>
            <a:r>
              <a:rPr lang="en-US" sz="1800" dirty="0"/>
              <a:t>Switch advisor: Does not fit in with laboratory research, vision, mission, and values.</a:t>
            </a:r>
          </a:p>
          <a:p>
            <a:pPr lvl="1"/>
            <a:r>
              <a:rPr lang="en-US" sz="1800" dirty="0"/>
              <a:t>Switch from Ph.D. to M.S.:</a:t>
            </a:r>
          </a:p>
          <a:p>
            <a:pPr lvl="2"/>
            <a:r>
              <a:rPr lang="en-US" sz="1600" dirty="0"/>
              <a:t>Does not pass preliminary exam or qualify exam.</a:t>
            </a:r>
          </a:p>
          <a:p>
            <a:pPr lvl="2"/>
            <a:r>
              <a:rPr lang="en-US" sz="1600" dirty="0"/>
              <a:t>Does not meet research expectations.</a:t>
            </a:r>
          </a:p>
          <a:p>
            <a:pPr lvl="1"/>
            <a:r>
              <a:rPr lang="en-US" sz="1800" dirty="0"/>
              <a:t>Graduation: Successfully pass all requirements in time.</a:t>
            </a:r>
          </a:p>
          <a:p>
            <a:pPr lvl="1"/>
            <a:endParaRPr lang="en-US" sz="1800" dirty="0"/>
          </a:p>
        </p:txBody>
      </p:sp>
      <p:pic>
        <p:nvPicPr>
          <p:cNvPr id="2050" name="Picture 2" descr="http://3.bp.blogspot.com/-fIdoQlGMXek/UUiKEKjitOI/AAAAAAAAAa0/YmVJfq40nU0/s1600/PhD-TransparentWIthNam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"/>
          <a:stretch/>
        </p:blipFill>
        <p:spPr bwMode="auto">
          <a:xfrm>
            <a:off x="2921223" y="753279"/>
            <a:ext cx="1449895" cy="166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8119" y="2491776"/>
            <a:ext cx="3688081" cy="1972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Probation period:</a:t>
            </a:r>
          </a:p>
          <a:p>
            <a:pPr lvl="1"/>
            <a:r>
              <a:rPr lang="en-US" sz="1800" dirty="0"/>
              <a:t>The first 6 months ~ 1 year</a:t>
            </a:r>
          </a:p>
          <a:p>
            <a:pPr lvl="1"/>
            <a:r>
              <a:rPr lang="en-US" sz="1800" dirty="0"/>
              <a:t>Professor will observe student’s technical capability and learning attitude to determine future plan.</a:t>
            </a:r>
          </a:p>
        </p:txBody>
      </p:sp>
    </p:spTree>
    <p:extLst>
      <p:ext uri="{BB962C8B-B14F-4D97-AF65-F5344CB8AC3E}">
        <p14:creationId xmlns:p14="http://schemas.microsoft.com/office/powerpoint/2010/main" val="40575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Postdoctoral Scholar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390" y="1268730"/>
            <a:ext cx="7852410" cy="5178549"/>
          </a:xfrm>
        </p:spPr>
        <p:txBody>
          <a:bodyPr/>
          <a:lstStyle/>
          <a:p>
            <a:r>
              <a:rPr lang="en-US" sz="2000" dirty="0"/>
              <a:t>Research</a:t>
            </a:r>
          </a:p>
          <a:p>
            <a:pPr lvl="1"/>
            <a:r>
              <a:rPr lang="en-US" sz="1800" dirty="0"/>
              <a:t>Spend significant hours in the laboratory.</a:t>
            </a:r>
          </a:p>
          <a:p>
            <a:pPr lvl="1"/>
            <a:r>
              <a:rPr lang="en-US" sz="1800" dirty="0"/>
              <a:t>Perform independent and innovative research everyday.</a:t>
            </a:r>
          </a:p>
          <a:p>
            <a:r>
              <a:rPr lang="en-US" sz="2000" dirty="0"/>
              <a:t>Writing</a:t>
            </a:r>
          </a:p>
          <a:p>
            <a:pPr lvl="1"/>
            <a:r>
              <a:rPr lang="en-US" sz="1800" dirty="0"/>
              <a:t>Generate journal publication: more than 2 publications per year.</a:t>
            </a:r>
          </a:p>
          <a:p>
            <a:pPr lvl="1"/>
            <a:r>
              <a:rPr lang="en-US" sz="1800" dirty="0"/>
              <a:t>Write funding proposal: more than 2 proposals per year.</a:t>
            </a:r>
          </a:p>
          <a:p>
            <a:r>
              <a:rPr lang="en-US" sz="2000" dirty="0"/>
              <a:t>Teaching</a:t>
            </a:r>
          </a:p>
          <a:p>
            <a:pPr lvl="1"/>
            <a:r>
              <a:rPr lang="en-US" sz="1800" dirty="0"/>
              <a:t>Teaching can be arranged if there’s a strong interest.</a:t>
            </a:r>
          </a:p>
          <a:p>
            <a:pPr lvl="1"/>
            <a:r>
              <a:rPr lang="en-US" sz="1800" dirty="0"/>
              <a:t>The opportunity is based on the need of the school.</a:t>
            </a:r>
          </a:p>
          <a:p>
            <a:r>
              <a:rPr lang="en-US" sz="2000" dirty="0"/>
              <a:t>Mentoring</a:t>
            </a:r>
          </a:p>
          <a:p>
            <a:pPr lvl="1"/>
            <a:r>
              <a:rPr lang="en-US" sz="1800" dirty="0"/>
              <a:t>Coordinate laboratory research activities.</a:t>
            </a:r>
          </a:p>
          <a:p>
            <a:pPr lvl="1"/>
            <a:r>
              <a:rPr lang="en-US" sz="1800" dirty="0"/>
              <a:t>Supervise laboratory members including staff, graduate students and undergraduate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085850"/>
            <a:ext cx="8412480" cy="5425742"/>
          </a:xfrm>
        </p:spPr>
        <p:txBody>
          <a:bodyPr/>
          <a:lstStyle/>
          <a:p>
            <a:r>
              <a:rPr lang="en-US" sz="2000" dirty="0"/>
              <a:t>First priority: finish research assignment on time.</a:t>
            </a:r>
          </a:p>
          <a:p>
            <a:r>
              <a:rPr lang="en-US" sz="2000" dirty="0"/>
              <a:t>3 credit course: devote a </a:t>
            </a:r>
            <a:r>
              <a:rPr lang="en-US" sz="2000" dirty="0">
                <a:solidFill>
                  <a:srgbClr val="0000FF"/>
                </a:solidFill>
              </a:rPr>
              <a:t>maximum</a:t>
            </a:r>
            <a:r>
              <a:rPr lang="en-US" sz="2000" dirty="0"/>
              <a:t> of 9 hours </a:t>
            </a:r>
            <a:r>
              <a:rPr lang="en-US" sz="2000" dirty="0">
                <a:solidFill>
                  <a:srgbClr val="0000FF"/>
                </a:solidFill>
              </a:rPr>
              <a:t>weekly</a:t>
            </a:r>
            <a:r>
              <a:rPr lang="en-US" sz="2000" dirty="0"/>
              <a:t> including lecture, study, solving homework problems, etc.</a:t>
            </a:r>
          </a:p>
          <a:p>
            <a:r>
              <a:rPr lang="en-US" sz="2000" dirty="0"/>
              <a:t>50% Teaching Assistantship: devote a </a:t>
            </a:r>
            <a:r>
              <a:rPr lang="en-US" sz="2000" dirty="0">
                <a:solidFill>
                  <a:srgbClr val="0000FF"/>
                </a:solidFill>
              </a:rPr>
              <a:t>maximum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0000FF"/>
                </a:solidFill>
              </a:rPr>
              <a:t>20</a:t>
            </a:r>
            <a:r>
              <a:rPr lang="en-US" sz="2000" dirty="0"/>
              <a:t> hours </a:t>
            </a:r>
            <a:r>
              <a:rPr lang="en-US" sz="2000" dirty="0">
                <a:solidFill>
                  <a:srgbClr val="0000FF"/>
                </a:solidFill>
              </a:rPr>
              <a:t>weekly</a:t>
            </a:r>
            <a:r>
              <a:rPr lang="en-US" sz="2000" dirty="0"/>
              <a:t>.</a:t>
            </a:r>
          </a:p>
          <a:p>
            <a:r>
              <a:rPr lang="en-US" sz="2000" dirty="0"/>
              <a:t>25% Teaching Assistantship: devote a </a:t>
            </a:r>
            <a:r>
              <a:rPr lang="en-US" sz="2000" dirty="0">
                <a:solidFill>
                  <a:srgbClr val="0000FF"/>
                </a:solidFill>
              </a:rPr>
              <a:t>maximum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dirty="0"/>
              <a:t> hours </a:t>
            </a:r>
            <a:r>
              <a:rPr lang="en-US" sz="2000" dirty="0">
                <a:solidFill>
                  <a:srgbClr val="0000FF"/>
                </a:solidFill>
              </a:rPr>
              <a:t>weekly</a:t>
            </a:r>
            <a:r>
              <a:rPr lang="en-US" sz="2000" dirty="0"/>
              <a:t>.</a:t>
            </a:r>
          </a:p>
          <a:p>
            <a:r>
              <a:rPr lang="en-US" sz="2000" dirty="0"/>
              <a:t>Preparation for preliminary exam and qualifying exam:</a:t>
            </a:r>
          </a:p>
          <a:p>
            <a:pPr lvl="1"/>
            <a:r>
              <a:rPr lang="en-US" sz="1800" dirty="0"/>
              <a:t>Self-study at night or during the weekend.</a:t>
            </a:r>
          </a:p>
          <a:p>
            <a:r>
              <a:rPr lang="en-US" sz="2000" dirty="0"/>
              <a:t>To be a successful graduate student, one needs to be goal oriented and be ready for extended working hours.</a:t>
            </a:r>
          </a:p>
          <a:p>
            <a:r>
              <a:rPr lang="en-US" sz="2000" dirty="0"/>
              <a:t>It is reasonable for a graduate student or research staff to work on an average of </a:t>
            </a:r>
            <a:r>
              <a:rPr lang="en-US" sz="2000" dirty="0">
                <a:solidFill>
                  <a:srgbClr val="0000FF"/>
                </a:solidFill>
              </a:rPr>
              <a:t>60~80</a:t>
            </a:r>
            <a:r>
              <a:rPr lang="en-US" sz="2000" dirty="0"/>
              <a:t> hours per week.</a:t>
            </a:r>
          </a:p>
          <a:p>
            <a:r>
              <a:rPr lang="en-US" sz="2000" dirty="0"/>
              <a:t>If you cannot manage your time or work effectively, please record your daily timesheet and schedule a meeting with the professor ASAP.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Promises to Laboratory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606" y="1428751"/>
            <a:ext cx="7383780" cy="3280410"/>
          </a:xfrm>
        </p:spPr>
        <p:txBody>
          <a:bodyPr/>
          <a:lstStyle/>
          <a:p>
            <a:r>
              <a:rPr lang="en-US" dirty="0"/>
              <a:t>I will be available.</a:t>
            </a:r>
          </a:p>
          <a:p>
            <a:r>
              <a:rPr lang="en-US" dirty="0"/>
              <a:t>I will provide timely and truthful feedback.</a:t>
            </a:r>
          </a:p>
          <a:p>
            <a:r>
              <a:rPr lang="en-US" dirty="0"/>
              <a:t>I will challenge you to improve.</a:t>
            </a:r>
          </a:p>
          <a:p>
            <a:r>
              <a:rPr lang="en-US" dirty="0"/>
              <a:t>I will encourage you to learn from your mistakes.</a:t>
            </a:r>
          </a:p>
          <a:p>
            <a:r>
              <a:rPr lang="en-US" dirty="0"/>
              <a:t>I will listen to your feedback.</a:t>
            </a:r>
          </a:p>
          <a:p>
            <a:r>
              <a:rPr lang="en-US" dirty="0"/>
              <a:t>I will treat you with respect.</a:t>
            </a:r>
          </a:p>
          <a:p>
            <a:r>
              <a:rPr lang="en-US" dirty="0"/>
              <a:t>I will do my best to help you succeed.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4063"/>
            <a:ext cx="9144000" cy="679901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Thermal and Electrochemical Energy Laboratory (</a:t>
            </a:r>
            <a:r>
              <a:rPr lang="en-US" sz="2800" dirty="0">
                <a:solidFill>
                  <a:schemeClr val="bg1"/>
                </a:solidFill>
                <a:hlinkClick r:id="rId2" action="ppaction://hlinkfile"/>
              </a:rPr>
              <a:t>TEEL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0" y="6553561"/>
            <a:ext cx="9144000" cy="30443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319463" algn="l"/>
                <a:tab pos="67484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PI: Professor Po-Ya Abel Chuang	Email: abel.Chuang@ucmerced.edu	Phone: 717-255-9000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869035"/>
            <a:ext cx="9143999" cy="5583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029" y="1019515"/>
            <a:ext cx="1691604" cy="144442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 anchorCtr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00FF"/>
                </a:solidFill>
              </a:rPr>
              <a:t>Material Synthesis and Evaluation</a:t>
            </a:r>
          </a:p>
        </p:txBody>
      </p:sp>
      <p:pic>
        <p:nvPicPr>
          <p:cNvPr id="36" name="Picture 4" descr="http://www.gamry.com/assets/Uploads/Product-Images/reference-3000-auxiliary-electro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51" y="3671890"/>
            <a:ext cx="1444325" cy="10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19270" r="26501" b="13427"/>
          <a:stretch/>
        </p:blipFill>
        <p:spPr bwMode="auto">
          <a:xfrm>
            <a:off x="3694742" y="5085401"/>
            <a:ext cx="1683611" cy="116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844"/>
          <a:stretch/>
        </p:blipFill>
        <p:spPr bwMode="auto">
          <a:xfrm>
            <a:off x="5560874" y="3731793"/>
            <a:ext cx="1598988" cy="9270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04" y="5101877"/>
            <a:ext cx="1648733" cy="108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The fuel cell micro-CHP concept showing import/export of electricity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21" y="3703604"/>
            <a:ext cx="1581248" cy="106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673" y="5249332"/>
            <a:ext cx="1601369" cy="81460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702212" y="2797408"/>
            <a:ext cx="1693325" cy="60529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00FF"/>
                </a:solidFill>
              </a:rPr>
              <a:t>Fuel Cell Diagnostic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03873" y="2797408"/>
            <a:ext cx="1693325" cy="60529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00FF"/>
                </a:solidFill>
              </a:rPr>
              <a:t>Fuel Cell Modeling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04696" y="2797408"/>
            <a:ext cx="1693324" cy="6088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00FF"/>
                </a:solidFill>
              </a:rPr>
              <a:t>System Integration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02213" y="2784191"/>
            <a:ext cx="1693324" cy="3644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503874" y="2784191"/>
            <a:ext cx="1693324" cy="3644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304697" y="2784191"/>
            <a:ext cx="1693324" cy="3644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 descr="http://teel.ucmerced.edu/sites/teel.ucmerced.edu/files/page/images/research_topics_electrocatalytic_materials_and_design_nanocatalyst_powd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81" y="1030043"/>
            <a:ext cx="3918948" cy="13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49029" y="990776"/>
            <a:ext cx="8258660" cy="1473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53" y="1052765"/>
            <a:ext cx="1918687" cy="1357585"/>
          </a:xfrm>
          <a:prstGeom prst="rect">
            <a:avLst/>
          </a:prstGeom>
        </p:spPr>
      </p:pic>
      <p:pic>
        <p:nvPicPr>
          <p:cNvPr id="51" name="Picture 2" descr="http://www.greenlightinnovation.com/database/images/G40_60_small_log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30"/>
          <a:stretch/>
        </p:blipFill>
        <p:spPr bwMode="auto">
          <a:xfrm>
            <a:off x="2094978" y="3649140"/>
            <a:ext cx="1322481" cy="10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86" y="5071537"/>
            <a:ext cx="1458855" cy="1102702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1924225" y="2785685"/>
            <a:ext cx="1682508" cy="60529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00FF"/>
                </a:solidFill>
              </a:rPr>
              <a:t>Fuel Cell Experiment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12274" y="2772468"/>
            <a:ext cx="1693324" cy="3644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21429" y="2781278"/>
            <a:ext cx="1682508" cy="6088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00FF"/>
                </a:solidFill>
              </a:rPr>
              <a:t>MEA Integration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9478" y="2768061"/>
            <a:ext cx="1693324" cy="3644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4" descr="Image result for Ink mixing sonica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0" y="3473939"/>
            <a:ext cx="1066913" cy="10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Image result for ink coating meyer ro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3" y="4581118"/>
            <a:ext cx="1047069" cy="7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Image result for MEA fuel ce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9" y="5432816"/>
            <a:ext cx="946405" cy="9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4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TEEL Laboratory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17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093461" y="959918"/>
            <a:ext cx="3191378" cy="915163"/>
            <a:chOff x="1521592" y="2132389"/>
            <a:chExt cx="3191378" cy="915163"/>
          </a:xfrm>
        </p:grpSpPr>
        <p:pic>
          <p:nvPicPr>
            <p:cNvPr id="31" name="Content Placeholder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2133152"/>
              <a:ext cx="687174" cy="914400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1524368" y="2132389"/>
              <a:ext cx="3188602" cy="915163"/>
              <a:chOff x="1640370" y="1188961"/>
              <a:chExt cx="1828800" cy="91516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40370" y="1189724"/>
                <a:ext cx="1828800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31308" y="1188961"/>
                <a:ext cx="1437861" cy="1828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Principle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31308" y="1371841"/>
                <a:ext cx="1437861" cy="7295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171450" indent="-11430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2003 ME, Penn State University</a:t>
                </a:r>
              </a:p>
              <a:p>
                <a:pPr marL="171450" indent="-11430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7 years experience at GM fuel cell team</a:t>
                </a:r>
              </a:p>
              <a:p>
                <a:pPr marL="171450" indent="-11430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Fuel Cell, electrolysis, porous media, rheology, simulation, diagnostics</a:t>
                </a: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-1" y="5498351"/>
            <a:ext cx="9144000" cy="305431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 anchorCtr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00FF"/>
                </a:solidFill>
              </a:rPr>
              <a:t>Alumni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192" y="5813959"/>
            <a:ext cx="7676409" cy="8040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17" y="5813959"/>
            <a:ext cx="579580" cy="7779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549D274-6500-E94D-B796-93B7BB804015}"/>
              </a:ext>
            </a:extLst>
          </p:cNvPr>
          <p:cNvGrpSpPr/>
          <p:nvPr/>
        </p:nvGrpSpPr>
        <p:grpSpPr>
          <a:xfrm>
            <a:off x="219463" y="3861804"/>
            <a:ext cx="1828800" cy="1142608"/>
            <a:chOff x="203106" y="4134414"/>
            <a:chExt cx="1828800" cy="114260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2E10174-4D6A-5A2A-AC4A-CA7B496DA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1759" y="4368798"/>
              <a:ext cx="682811" cy="883997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410DBC3-BD33-497A-E37E-F5BAD9D7BF4C}"/>
                </a:ext>
              </a:extLst>
            </p:cNvPr>
            <p:cNvGrpSpPr/>
            <p:nvPr/>
          </p:nvGrpSpPr>
          <p:grpSpPr>
            <a:xfrm>
              <a:off x="203106" y="4134414"/>
              <a:ext cx="1828800" cy="1142608"/>
              <a:chOff x="7286024" y="3875600"/>
              <a:chExt cx="1828800" cy="1142608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D4EF876-123D-A0EF-7430-0BD18B49C8B5}"/>
                  </a:ext>
                </a:extLst>
              </p:cNvPr>
              <p:cNvGrpSpPr/>
              <p:nvPr/>
            </p:nvGrpSpPr>
            <p:grpSpPr>
              <a:xfrm>
                <a:off x="7286024" y="4103045"/>
                <a:ext cx="1828800" cy="915163"/>
                <a:chOff x="1640370" y="1188961"/>
                <a:chExt cx="1828800" cy="91516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636BC38-3BF1-830E-09A1-405B929E0415}"/>
                    </a:ext>
                  </a:extLst>
                </p:cNvPr>
                <p:cNvSpPr/>
                <p:nvPr/>
              </p:nvSpPr>
              <p:spPr>
                <a:xfrm>
                  <a:off x="1640370" y="1189724"/>
                  <a:ext cx="1828800" cy="9144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BD9C457-7D85-DF26-8E1C-FD3250D0C11D}"/>
                    </a:ext>
                  </a:extLst>
                </p:cNvPr>
                <p:cNvSpPr/>
                <p:nvPr/>
              </p:nvSpPr>
              <p:spPr>
                <a:xfrm>
                  <a:off x="2324823" y="1188961"/>
                  <a:ext cx="1143000" cy="1828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Doctoral Student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C5A317C-5931-9706-CE35-781E4B031918}"/>
                    </a:ext>
                  </a:extLst>
                </p:cNvPr>
                <p:cNvSpPr/>
                <p:nvPr/>
              </p:nvSpPr>
              <p:spPr>
                <a:xfrm>
                  <a:off x="2324823" y="1371841"/>
                  <a:ext cx="1143000" cy="72956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Electrochemistry</a:t>
                  </a:r>
                </a:p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Materials development</a:t>
                  </a:r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26E70D3-BD43-A99D-D84B-ED241969FFC7}"/>
                  </a:ext>
                </a:extLst>
              </p:cNvPr>
              <p:cNvSpPr/>
              <p:nvPr/>
            </p:nvSpPr>
            <p:spPr>
              <a:xfrm>
                <a:off x="7286024" y="3875600"/>
                <a:ext cx="1828800" cy="2282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Robel Mehari Tesfaye</a:t>
                </a: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E57CE3D-D3F9-7830-677B-B23BC25E268E}"/>
              </a:ext>
            </a:extLst>
          </p:cNvPr>
          <p:cNvGrpSpPr/>
          <p:nvPr/>
        </p:nvGrpSpPr>
        <p:grpSpPr>
          <a:xfrm>
            <a:off x="4809931" y="2571947"/>
            <a:ext cx="1830147" cy="1150227"/>
            <a:chOff x="2166177" y="3889555"/>
            <a:chExt cx="1830147" cy="115022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A66F70E-CBFC-6547-3510-109816965111}"/>
                </a:ext>
              </a:extLst>
            </p:cNvPr>
            <p:cNvGrpSpPr/>
            <p:nvPr/>
          </p:nvGrpSpPr>
          <p:grpSpPr>
            <a:xfrm>
              <a:off x="2166177" y="4123493"/>
              <a:ext cx="1830147" cy="916289"/>
              <a:chOff x="4782986" y="2668169"/>
              <a:chExt cx="1830147" cy="91628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92733467-3148-4939-2144-5B10431ED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2986" y="2669979"/>
                <a:ext cx="682811" cy="914479"/>
              </a:xfrm>
              <a:prstGeom prst="rect">
                <a:avLst/>
              </a:prstGeom>
            </p:spPr>
          </p:pic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2D6EC30-AB7F-F5F6-565B-90C28EEE18C5}"/>
                  </a:ext>
                </a:extLst>
              </p:cNvPr>
              <p:cNvGrpSpPr/>
              <p:nvPr/>
            </p:nvGrpSpPr>
            <p:grpSpPr>
              <a:xfrm>
                <a:off x="4784333" y="2668169"/>
                <a:ext cx="1828800" cy="915163"/>
                <a:chOff x="1640370" y="1188961"/>
                <a:chExt cx="1828800" cy="915163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BED0ACFF-B2D9-A657-46A2-6259516E06E9}"/>
                    </a:ext>
                  </a:extLst>
                </p:cNvPr>
                <p:cNvSpPr/>
                <p:nvPr/>
              </p:nvSpPr>
              <p:spPr>
                <a:xfrm>
                  <a:off x="1640370" y="1189724"/>
                  <a:ext cx="1828800" cy="9144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495B63A-2D81-81D5-B829-C8D8FF4C6F9D}"/>
                    </a:ext>
                  </a:extLst>
                </p:cNvPr>
                <p:cNvSpPr/>
                <p:nvPr/>
              </p:nvSpPr>
              <p:spPr>
                <a:xfrm>
                  <a:off x="2324823" y="1188961"/>
                  <a:ext cx="1143000" cy="1828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Doctoral Student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93A3260-589E-719F-9937-BE42DD4AFC05}"/>
                    </a:ext>
                  </a:extLst>
                </p:cNvPr>
                <p:cNvSpPr/>
                <p:nvPr/>
              </p:nvSpPr>
              <p:spPr>
                <a:xfrm>
                  <a:off x="2324823" y="1371841"/>
                  <a:ext cx="1143000" cy="72956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PEM Fuel Cell</a:t>
                  </a:r>
                </a:p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AEM Fuel Cell</a:t>
                  </a:r>
                </a:p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CV and EIS</a:t>
                  </a:r>
                </a:p>
              </p:txBody>
            </p:sp>
          </p:grp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AE36BB9-06AF-2939-5C71-D8C6EDECCA0C}"/>
                </a:ext>
              </a:extLst>
            </p:cNvPr>
            <p:cNvSpPr/>
            <p:nvPr/>
          </p:nvSpPr>
          <p:spPr>
            <a:xfrm>
              <a:off x="2167524" y="3889555"/>
              <a:ext cx="1828800" cy="2282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Mrittunjoy Sarker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88C704F-B0A6-0FAE-B27E-2DDA08372D43}"/>
              </a:ext>
            </a:extLst>
          </p:cNvPr>
          <p:cNvGrpSpPr/>
          <p:nvPr/>
        </p:nvGrpSpPr>
        <p:grpSpPr>
          <a:xfrm>
            <a:off x="219463" y="2588804"/>
            <a:ext cx="1828800" cy="1133370"/>
            <a:chOff x="2639678" y="2596526"/>
            <a:chExt cx="1828800" cy="1133370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DBF1DF4-CE4B-10BF-89EB-AFA3969D98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148" t="8093" r="22095"/>
            <a:stretch/>
          </p:blipFill>
          <p:spPr>
            <a:xfrm>
              <a:off x="2645306" y="2816581"/>
              <a:ext cx="673935" cy="913315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6FD5E29-B87D-2E77-1317-267F2267E646}"/>
                </a:ext>
              </a:extLst>
            </p:cNvPr>
            <p:cNvGrpSpPr/>
            <p:nvPr/>
          </p:nvGrpSpPr>
          <p:grpSpPr>
            <a:xfrm>
              <a:off x="2639678" y="2596526"/>
              <a:ext cx="1828800" cy="1132264"/>
              <a:chOff x="4241467" y="2368925"/>
              <a:chExt cx="1828800" cy="113226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CE148E9-4A6E-A079-3429-2766B71C9CF4}"/>
                  </a:ext>
                </a:extLst>
              </p:cNvPr>
              <p:cNvGrpSpPr/>
              <p:nvPr/>
            </p:nvGrpSpPr>
            <p:grpSpPr>
              <a:xfrm>
                <a:off x="4241467" y="2586026"/>
                <a:ext cx="1828800" cy="915163"/>
                <a:chOff x="1640370" y="1188961"/>
                <a:chExt cx="1828800" cy="915163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B641FC35-1EC0-CFBA-F615-B75F4121D1A2}"/>
                    </a:ext>
                  </a:extLst>
                </p:cNvPr>
                <p:cNvSpPr/>
                <p:nvPr/>
              </p:nvSpPr>
              <p:spPr>
                <a:xfrm>
                  <a:off x="1640370" y="1189724"/>
                  <a:ext cx="1828800" cy="9144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C0762272-983F-929C-3525-878830CE9EAE}"/>
                    </a:ext>
                  </a:extLst>
                </p:cNvPr>
                <p:cNvSpPr/>
                <p:nvPr/>
              </p:nvSpPr>
              <p:spPr>
                <a:xfrm>
                  <a:off x="2324823" y="1188961"/>
                  <a:ext cx="1143000" cy="1828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Postdoc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D9FDAD2F-8838-3B09-03A2-DECEEFAD290D}"/>
                    </a:ext>
                  </a:extLst>
                </p:cNvPr>
                <p:cNvSpPr/>
                <p:nvPr/>
              </p:nvSpPr>
              <p:spPr>
                <a:xfrm>
                  <a:off x="2324823" y="1371841"/>
                  <a:ext cx="1143000" cy="72956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2020 IIT </a:t>
                  </a:r>
                  <a:r>
                    <a:rPr lang="en-US" sz="1100" dirty="0" err="1">
                      <a:solidFill>
                        <a:schemeClr val="tx1"/>
                      </a:solidFill>
                    </a:rPr>
                    <a:t>Kharagpur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Electrocatalysis</a:t>
                  </a:r>
                </a:p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Electrochemistry</a:t>
                  </a:r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B22FCD0-3846-4E2F-9DDA-DB409F1993C0}"/>
                  </a:ext>
                </a:extLst>
              </p:cNvPr>
              <p:cNvSpPr/>
              <p:nvPr/>
            </p:nvSpPr>
            <p:spPr>
              <a:xfrm>
                <a:off x="4241467" y="2368925"/>
                <a:ext cx="1828800" cy="2282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Dr. Ayon Karmakar</a:t>
                </a: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4999F51-FD29-1EEF-D3AB-C90168C73221}"/>
              </a:ext>
            </a:extLst>
          </p:cNvPr>
          <p:cNvGrpSpPr/>
          <p:nvPr/>
        </p:nvGrpSpPr>
        <p:grpSpPr>
          <a:xfrm>
            <a:off x="2514036" y="2571947"/>
            <a:ext cx="1828800" cy="1143274"/>
            <a:chOff x="4648061" y="2838732"/>
            <a:chExt cx="1828800" cy="114327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77C815D-D16E-9310-FB39-BE9F883023C6}"/>
                </a:ext>
              </a:extLst>
            </p:cNvPr>
            <p:cNvGrpSpPr/>
            <p:nvPr/>
          </p:nvGrpSpPr>
          <p:grpSpPr>
            <a:xfrm>
              <a:off x="4648061" y="3066843"/>
              <a:ext cx="1828800" cy="915163"/>
              <a:chOff x="7106710" y="2665276"/>
              <a:chExt cx="1828800" cy="915163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4EBFCE52-ED4F-8840-23C4-379E1E5A5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10249" y="2674929"/>
                <a:ext cx="688908" cy="902286"/>
              </a:xfrm>
              <a:prstGeom prst="rect">
                <a:avLst/>
              </a:prstGeom>
            </p:spPr>
          </p:pic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991C7F7-86C8-647B-1797-F348D944ECD5}"/>
                  </a:ext>
                </a:extLst>
              </p:cNvPr>
              <p:cNvGrpSpPr/>
              <p:nvPr/>
            </p:nvGrpSpPr>
            <p:grpSpPr>
              <a:xfrm>
                <a:off x="7106710" y="2665276"/>
                <a:ext cx="1828800" cy="915163"/>
                <a:chOff x="1640370" y="1188961"/>
                <a:chExt cx="1828800" cy="915163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8F37073-BD06-0DF8-7833-B5CC68B6791B}"/>
                    </a:ext>
                  </a:extLst>
                </p:cNvPr>
                <p:cNvSpPr/>
                <p:nvPr/>
              </p:nvSpPr>
              <p:spPr>
                <a:xfrm>
                  <a:off x="1640370" y="1189724"/>
                  <a:ext cx="1828800" cy="9144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C6D310F-C76B-F116-2814-712FA1E146B2}"/>
                    </a:ext>
                  </a:extLst>
                </p:cNvPr>
                <p:cNvSpPr/>
                <p:nvPr/>
              </p:nvSpPr>
              <p:spPr>
                <a:xfrm>
                  <a:off x="2324823" y="1188961"/>
                  <a:ext cx="1143000" cy="1828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Doctoral Student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0888512-6B16-3D8E-5E44-429395A2A74A}"/>
                    </a:ext>
                  </a:extLst>
                </p:cNvPr>
                <p:cNvSpPr/>
                <p:nvPr/>
              </p:nvSpPr>
              <p:spPr>
                <a:xfrm>
                  <a:off x="2324823" y="1371841"/>
                  <a:ext cx="1143000" cy="72956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PEM Fuel Cell</a:t>
                  </a:r>
                </a:p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AEM Fuel Cell</a:t>
                  </a:r>
                </a:p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SOFC Fuel Cell</a:t>
                  </a:r>
                </a:p>
              </p:txBody>
            </p:sp>
          </p:grpSp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A2E861C-3453-75F1-4E27-5B813B7A788F}"/>
                </a:ext>
              </a:extLst>
            </p:cNvPr>
            <p:cNvSpPr/>
            <p:nvPr/>
          </p:nvSpPr>
          <p:spPr>
            <a:xfrm>
              <a:off x="4648061" y="2838732"/>
              <a:ext cx="1828800" cy="2282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Joy Marie Mora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78C3C86-EC09-2E69-4408-FD0F67E985C5}"/>
              </a:ext>
            </a:extLst>
          </p:cNvPr>
          <p:cNvGrpSpPr/>
          <p:nvPr/>
        </p:nvGrpSpPr>
        <p:grpSpPr>
          <a:xfrm>
            <a:off x="7103182" y="2571947"/>
            <a:ext cx="1830147" cy="1143785"/>
            <a:chOff x="7055677" y="3887265"/>
            <a:chExt cx="1830147" cy="1143785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047C6E9-DD11-62B1-0E13-9CD1C8FE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1454" y="4126063"/>
              <a:ext cx="695004" cy="896190"/>
            </a:xfrm>
            <a:prstGeom prst="rect">
              <a:avLst/>
            </a:prstGeom>
          </p:spPr>
        </p:pic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3F7A2CF-81B9-385E-AC0B-43B30337151D}"/>
                </a:ext>
              </a:extLst>
            </p:cNvPr>
            <p:cNvGrpSpPr/>
            <p:nvPr/>
          </p:nvGrpSpPr>
          <p:grpSpPr>
            <a:xfrm>
              <a:off x="7055677" y="3887265"/>
              <a:ext cx="1830147" cy="1143785"/>
              <a:chOff x="2514905" y="3420749"/>
              <a:chExt cx="1830147" cy="1143785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3CFBD259-8980-9E6B-7703-95BCDE5EABC0}"/>
                  </a:ext>
                </a:extLst>
              </p:cNvPr>
              <p:cNvGrpSpPr/>
              <p:nvPr/>
            </p:nvGrpSpPr>
            <p:grpSpPr>
              <a:xfrm>
                <a:off x="2516252" y="3649371"/>
                <a:ext cx="1828800" cy="915163"/>
                <a:chOff x="1640370" y="1188961"/>
                <a:chExt cx="1828800" cy="915163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83A6B8D-359D-F2CB-F75F-E5ABD7282DA7}"/>
                    </a:ext>
                  </a:extLst>
                </p:cNvPr>
                <p:cNvSpPr/>
                <p:nvPr/>
              </p:nvSpPr>
              <p:spPr>
                <a:xfrm>
                  <a:off x="1640370" y="1189724"/>
                  <a:ext cx="1828800" cy="9144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24DC9A1-5DF1-165F-53EE-EB30F2F9C34C}"/>
                    </a:ext>
                  </a:extLst>
                </p:cNvPr>
                <p:cNvSpPr/>
                <p:nvPr/>
              </p:nvSpPr>
              <p:spPr>
                <a:xfrm>
                  <a:off x="2324823" y="1188961"/>
                  <a:ext cx="1143000" cy="1828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Doctoral Student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B4702748-DC08-F0BE-EFAF-2BDD62F0D8BB}"/>
                    </a:ext>
                  </a:extLst>
                </p:cNvPr>
                <p:cNvSpPr/>
                <p:nvPr/>
              </p:nvSpPr>
              <p:spPr>
                <a:xfrm>
                  <a:off x="2324823" y="1371841"/>
                  <a:ext cx="1143000" cy="72956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Electrochemistry</a:t>
                  </a:r>
                </a:p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Simulation</a:t>
                  </a:r>
                </a:p>
              </p:txBody>
            </p:sp>
          </p:grp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411CB3D-46A1-005D-77FF-8CCACB213C5C}"/>
                  </a:ext>
                </a:extLst>
              </p:cNvPr>
              <p:cNvSpPr/>
              <p:nvPr/>
            </p:nvSpPr>
            <p:spPr>
              <a:xfrm>
                <a:off x="2514905" y="3420749"/>
                <a:ext cx="1828800" cy="2282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Shadi Salehian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9348125-80BB-4B94-41F2-5FC69D4BE12B}"/>
              </a:ext>
            </a:extLst>
          </p:cNvPr>
          <p:cNvGrpSpPr/>
          <p:nvPr/>
        </p:nvGrpSpPr>
        <p:grpSpPr>
          <a:xfrm>
            <a:off x="4808609" y="3861804"/>
            <a:ext cx="1828800" cy="1144484"/>
            <a:chOff x="7236830" y="2917776"/>
            <a:chExt cx="1828800" cy="1144484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0D06DB6-09CD-41DC-BF7E-61187D55FC1C}"/>
                </a:ext>
              </a:extLst>
            </p:cNvPr>
            <p:cNvGrpSpPr/>
            <p:nvPr/>
          </p:nvGrpSpPr>
          <p:grpSpPr>
            <a:xfrm>
              <a:off x="7236830" y="3145881"/>
              <a:ext cx="1828800" cy="916379"/>
              <a:chOff x="7113344" y="3962841"/>
              <a:chExt cx="1828800" cy="916379"/>
            </a:xfrm>
          </p:grpSpPr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EED41950-CD13-65FC-633C-8C7BC08AC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23356" y="3976934"/>
                <a:ext cx="676715" cy="902286"/>
              </a:xfrm>
              <a:prstGeom prst="rect">
                <a:avLst/>
              </a:prstGeom>
            </p:spPr>
          </p:pic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62F9518D-287A-CECD-B66C-1650514FB66C}"/>
                  </a:ext>
                </a:extLst>
              </p:cNvPr>
              <p:cNvGrpSpPr/>
              <p:nvPr/>
            </p:nvGrpSpPr>
            <p:grpSpPr>
              <a:xfrm>
                <a:off x="7113344" y="3962841"/>
                <a:ext cx="1828800" cy="915163"/>
                <a:chOff x="1640370" y="1188961"/>
                <a:chExt cx="1828800" cy="915163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8D10A82-B847-089F-12F4-7692F463876D}"/>
                    </a:ext>
                  </a:extLst>
                </p:cNvPr>
                <p:cNvSpPr/>
                <p:nvPr/>
              </p:nvSpPr>
              <p:spPr>
                <a:xfrm>
                  <a:off x="1640370" y="1189724"/>
                  <a:ext cx="1828800" cy="9144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4101D189-A305-8C0A-1851-AD999A676F3F}"/>
                    </a:ext>
                  </a:extLst>
                </p:cNvPr>
                <p:cNvSpPr/>
                <p:nvPr/>
              </p:nvSpPr>
              <p:spPr>
                <a:xfrm>
                  <a:off x="2324823" y="1188961"/>
                  <a:ext cx="1143000" cy="1828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Doctoral Student</a:t>
                  </a: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F936DB6-A4F8-89D7-246A-0B7414D4D910}"/>
                    </a:ext>
                  </a:extLst>
                </p:cNvPr>
                <p:cNvSpPr/>
                <p:nvPr/>
              </p:nvSpPr>
              <p:spPr>
                <a:xfrm>
                  <a:off x="2324823" y="1371841"/>
                  <a:ext cx="1143000" cy="72956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Simulation</a:t>
                  </a:r>
                </a:p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Porous Transport</a:t>
                  </a:r>
                </a:p>
                <a:p>
                  <a:pPr marL="171450" indent="-114300">
                    <a:buFont typeface="Arial" panose="020B0604020202020204" pitchFamily="34" charset="0"/>
                    <a:buChar char="•"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Two-phase</a:t>
                  </a:r>
                </a:p>
              </p:txBody>
            </p:sp>
          </p:grpSp>
        </p:grp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38958DE-B985-8D40-D512-B90265E74AF0}"/>
                </a:ext>
              </a:extLst>
            </p:cNvPr>
            <p:cNvSpPr/>
            <p:nvPr/>
          </p:nvSpPr>
          <p:spPr>
            <a:xfrm>
              <a:off x="7236830" y="2917776"/>
              <a:ext cx="1828800" cy="2282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Zabihollah Najafianashrafi</a:t>
              </a:r>
            </a:p>
          </p:txBody>
        </p:sp>
      </p:grpSp>
      <p:sp>
        <p:nvSpPr>
          <p:cNvPr id="121" name="Rounded Rectangle 11">
            <a:extLst>
              <a:ext uri="{FF2B5EF4-FFF2-40B4-BE49-F238E27FC236}">
                <a16:creationId xmlns:a16="http://schemas.microsoft.com/office/drawing/2014/main" id="{1DF4AF4D-116A-1228-EB02-A85F5184ACE6}"/>
              </a:ext>
            </a:extLst>
          </p:cNvPr>
          <p:cNvSpPr/>
          <p:nvPr/>
        </p:nvSpPr>
        <p:spPr>
          <a:xfrm>
            <a:off x="219463" y="2110612"/>
            <a:ext cx="1828800" cy="342853"/>
          </a:xfrm>
          <a:prstGeom prst="roundRect">
            <a:avLst/>
          </a:prstGeom>
          <a:solidFill>
            <a:srgbClr val="92D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rgbClr val="041E42"/>
                </a:solidFill>
              </a:rPr>
              <a:t>Electrocatalysis</a:t>
            </a:r>
          </a:p>
        </p:txBody>
      </p:sp>
      <p:sp>
        <p:nvSpPr>
          <p:cNvPr id="122" name="Rounded Rectangle 158">
            <a:extLst>
              <a:ext uri="{FF2B5EF4-FFF2-40B4-BE49-F238E27FC236}">
                <a16:creationId xmlns:a16="http://schemas.microsoft.com/office/drawing/2014/main" id="{A1E47059-3130-454F-0424-D98DA374414B}"/>
              </a:ext>
            </a:extLst>
          </p:cNvPr>
          <p:cNvSpPr/>
          <p:nvPr/>
        </p:nvSpPr>
        <p:spPr>
          <a:xfrm>
            <a:off x="2514990" y="2110612"/>
            <a:ext cx="1828801" cy="342853"/>
          </a:xfrm>
          <a:prstGeom prst="roundRect">
            <a:avLst/>
          </a:prstGeom>
          <a:solidFill>
            <a:srgbClr val="92D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41E42"/>
                </a:solidFill>
              </a:rPr>
              <a:t>Electrode</a:t>
            </a:r>
          </a:p>
        </p:txBody>
      </p:sp>
      <p:sp>
        <p:nvSpPr>
          <p:cNvPr id="123" name="Rounded Rectangle 159">
            <a:extLst>
              <a:ext uri="{FF2B5EF4-FFF2-40B4-BE49-F238E27FC236}">
                <a16:creationId xmlns:a16="http://schemas.microsoft.com/office/drawing/2014/main" id="{4F500570-CF36-3AC0-0FB9-1C0673C8B428}"/>
              </a:ext>
            </a:extLst>
          </p:cNvPr>
          <p:cNvSpPr/>
          <p:nvPr/>
        </p:nvSpPr>
        <p:spPr>
          <a:xfrm>
            <a:off x="4810518" y="2110612"/>
            <a:ext cx="1825937" cy="342853"/>
          </a:xfrm>
          <a:prstGeom prst="roundRect">
            <a:avLst/>
          </a:prstGeom>
          <a:solidFill>
            <a:srgbClr val="92D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41E42"/>
                </a:solidFill>
              </a:rPr>
              <a:t>Diagnostic</a:t>
            </a:r>
          </a:p>
        </p:txBody>
      </p:sp>
      <p:sp>
        <p:nvSpPr>
          <p:cNvPr id="124" name="Rounded Rectangle 160">
            <a:extLst>
              <a:ext uri="{FF2B5EF4-FFF2-40B4-BE49-F238E27FC236}">
                <a16:creationId xmlns:a16="http://schemas.microsoft.com/office/drawing/2014/main" id="{4C526BD3-8CD4-F712-B23A-BE9E275BA04C}"/>
              </a:ext>
            </a:extLst>
          </p:cNvPr>
          <p:cNvSpPr/>
          <p:nvPr/>
        </p:nvSpPr>
        <p:spPr>
          <a:xfrm>
            <a:off x="7103182" y="2110612"/>
            <a:ext cx="1830148" cy="342853"/>
          </a:xfrm>
          <a:prstGeom prst="roundRect">
            <a:avLst/>
          </a:prstGeom>
          <a:solidFill>
            <a:srgbClr val="92D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41E42"/>
                </a:solidFill>
              </a:rPr>
              <a:t>Modeling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413FC54-70E0-28CF-9DA4-A34435020CA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358" y="5813959"/>
            <a:ext cx="580902" cy="7779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31693EA2-7597-FB38-701B-09A619AC06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9797" y="5813959"/>
            <a:ext cx="587465" cy="7779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DBA605F7-FFC7-1AAD-A15F-1C0C82E36F4D}"/>
              </a:ext>
            </a:extLst>
          </p:cNvPr>
          <p:cNvSpPr txBox="1"/>
          <p:nvPr/>
        </p:nvSpPr>
        <p:spPr>
          <a:xfrm>
            <a:off x="2252544" y="5086437"/>
            <a:ext cx="4663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 to our website: </a:t>
            </a:r>
            <a:r>
              <a:rPr lang="en-US" dirty="0">
                <a:hlinkClick r:id="rId13"/>
              </a:rPr>
              <a:t>https://teel.ucmerced.edu/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1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0210"/>
            <a:ext cx="9144000" cy="2228850"/>
          </a:xfrm>
        </p:spPr>
        <p:txBody>
          <a:bodyPr>
            <a:normAutofit/>
          </a:bodyPr>
          <a:lstStyle/>
          <a:p>
            <a:r>
              <a:rPr lang="en-US" sz="6000" dirty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2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TEEL Laboratory Vision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93" y="3177541"/>
            <a:ext cx="8424507" cy="12115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Make Positive Impact on Technology and People</a:t>
            </a:r>
          </a:p>
          <a:p>
            <a:pPr marL="0" indent="0" algn="ctr">
              <a:buNone/>
            </a:pPr>
            <a:r>
              <a:rPr lang="en-US" dirty="0"/>
              <a:t>by performing cutting-edge research and producing engineers with </a:t>
            </a:r>
            <a:r>
              <a:rPr lang="en-US" dirty="0">
                <a:solidFill>
                  <a:srgbClr val="0000FF"/>
                </a:solidFill>
              </a:rPr>
              <a:t>desirable skills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positive attitude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88773" y="1837036"/>
            <a:ext cx="1566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AB8D3F"/>
                </a:solidFill>
              </a:rPr>
              <a:t>Vision </a:t>
            </a:r>
          </a:p>
        </p:txBody>
      </p:sp>
    </p:spTree>
    <p:extLst>
      <p:ext uri="{BB962C8B-B14F-4D97-AF65-F5344CB8AC3E}">
        <p14:creationId xmlns:p14="http://schemas.microsoft.com/office/powerpoint/2010/main" val="18136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TEEL Laboratory Mission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6103" y="3055620"/>
            <a:ext cx="8637867" cy="2259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We </a:t>
            </a:r>
            <a:r>
              <a:rPr lang="en-US" dirty="0">
                <a:solidFill>
                  <a:srgbClr val="0000FF"/>
                </a:solidFill>
              </a:rPr>
              <a:t>recruit and train </a:t>
            </a:r>
            <a:r>
              <a:rPr lang="en-US" dirty="0"/>
              <a:t>students and scholars to generate </a:t>
            </a:r>
            <a:r>
              <a:rPr lang="en-US" dirty="0">
                <a:solidFill>
                  <a:srgbClr val="0000FF"/>
                </a:solidFill>
              </a:rPr>
              <a:t>impactful</a:t>
            </a:r>
            <a:r>
              <a:rPr lang="en-US" dirty="0"/>
              <a:t> patents, publications, and products by performing </a:t>
            </a:r>
            <a:r>
              <a:rPr lang="en-US" dirty="0">
                <a:solidFill>
                  <a:srgbClr val="0000FF"/>
                </a:solidFill>
              </a:rPr>
              <a:t>unique and innovative</a:t>
            </a:r>
            <a:r>
              <a:rPr lang="en-US" dirty="0"/>
              <a:t> researches in </a:t>
            </a:r>
            <a:r>
              <a:rPr lang="en-US" dirty="0">
                <a:solidFill>
                  <a:srgbClr val="0000FF"/>
                </a:solidFill>
              </a:rPr>
              <a:t>thermal and electrochemical </a:t>
            </a:r>
            <a:r>
              <a:rPr lang="en-US" dirty="0"/>
              <a:t>technologies.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7787" y="1739186"/>
            <a:ext cx="179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AB8D3F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24098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TEEL Laboratory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211580"/>
            <a:ext cx="7143750" cy="4583429"/>
          </a:xfrm>
        </p:spPr>
        <p:txBody>
          <a:bodyPr/>
          <a:lstStyle/>
          <a:p>
            <a:r>
              <a:rPr lang="en-US" sz="2000" dirty="0"/>
              <a:t>Pursue excellence through </a:t>
            </a:r>
            <a:r>
              <a:rPr lang="en-US" sz="2000" dirty="0">
                <a:solidFill>
                  <a:srgbClr val="0000FF"/>
                </a:solidFill>
              </a:rPr>
              <a:t>hard work</a:t>
            </a:r>
          </a:p>
          <a:p>
            <a:r>
              <a:rPr lang="en-US" sz="2000" dirty="0"/>
              <a:t>Take </a:t>
            </a:r>
            <a:r>
              <a:rPr lang="en-US" sz="2000" dirty="0">
                <a:solidFill>
                  <a:srgbClr val="0000FF"/>
                </a:solidFill>
              </a:rPr>
              <a:t>initiatives</a:t>
            </a:r>
          </a:p>
          <a:p>
            <a:r>
              <a:rPr lang="en-US" sz="2000" dirty="0"/>
              <a:t>Be </a:t>
            </a:r>
            <a:r>
              <a:rPr lang="en-US" sz="2000" dirty="0">
                <a:solidFill>
                  <a:srgbClr val="0000FF"/>
                </a:solidFill>
              </a:rPr>
              <a:t>on time</a:t>
            </a:r>
          </a:p>
          <a:p>
            <a:r>
              <a:rPr lang="en-US" sz="2000" dirty="0"/>
              <a:t>Be </a:t>
            </a:r>
            <a:r>
              <a:rPr lang="en-US" sz="2000" dirty="0">
                <a:solidFill>
                  <a:srgbClr val="0000FF"/>
                </a:solidFill>
              </a:rPr>
              <a:t>respectful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00FF"/>
                </a:solidFill>
              </a:rPr>
              <a:t>thankful </a:t>
            </a:r>
          </a:p>
          <a:p>
            <a:r>
              <a:rPr lang="en-US" sz="2000" dirty="0"/>
              <a:t>Be </a:t>
            </a:r>
            <a:r>
              <a:rPr lang="en-US" sz="2000" dirty="0">
                <a:solidFill>
                  <a:srgbClr val="0000FF"/>
                </a:solidFill>
              </a:rPr>
              <a:t>responsible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00FF"/>
                </a:solidFill>
              </a:rPr>
              <a:t>accountable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Team</a:t>
            </a:r>
            <a:r>
              <a:rPr lang="en-US" sz="2000" dirty="0"/>
              <a:t> above </a:t>
            </a:r>
            <a:r>
              <a:rPr lang="en-US" sz="2000" dirty="0">
                <a:solidFill>
                  <a:srgbClr val="FF0000"/>
                </a:solidFill>
              </a:rPr>
              <a:t>individual</a:t>
            </a:r>
          </a:p>
          <a:p>
            <a:r>
              <a:rPr lang="en-US" sz="2000" dirty="0"/>
              <a:t>Always </a:t>
            </a:r>
            <a:r>
              <a:rPr lang="en-US" sz="2000" dirty="0">
                <a:solidFill>
                  <a:srgbClr val="0000FF"/>
                </a:solidFill>
              </a:rPr>
              <a:t>do your best</a:t>
            </a:r>
          </a:p>
          <a:p>
            <a:r>
              <a:rPr lang="en-US" sz="2000" dirty="0"/>
              <a:t>Always speak the </a:t>
            </a:r>
            <a:r>
              <a:rPr lang="en-US" sz="2000" dirty="0">
                <a:solidFill>
                  <a:srgbClr val="0000FF"/>
                </a:solidFill>
              </a:rPr>
              <a:t>truth</a:t>
            </a:r>
          </a:p>
          <a:p>
            <a:r>
              <a:rPr lang="en-US" sz="2000" dirty="0"/>
              <a:t>It’s ok to say “</a:t>
            </a:r>
            <a:r>
              <a:rPr lang="en-US" sz="2000" dirty="0">
                <a:solidFill>
                  <a:srgbClr val="0000FF"/>
                </a:solidFill>
              </a:rPr>
              <a:t>I don’t know</a:t>
            </a:r>
            <a:r>
              <a:rPr lang="en-US" sz="2000" dirty="0"/>
              <a:t>”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Admit</a:t>
            </a:r>
            <a:r>
              <a:rPr lang="en-US" sz="2000" dirty="0"/>
              <a:t> mistakes instead of find </a:t>
            </a:r>
            <a:r>
              <a:rPr lang="en-US" sz="2000" dirty="0">
                <a:solidFill>
                  <a:srgbClr val="FF0000"/>
                </a:solidFill>
              </a:rPr>
              <a:t>excuses</a:t>
            </a:r>
          </a:p>
          <a:p>
            <a:r>
              <a:rPr lang="en-US" sz="2000" dirty="0"/>
              <a:t>Find </a:t>
            </a:r>
            <a:r>
              <a:rPr lang="en-US" sz="2000" dirty="0">
                <a:solidFill>
                  <a:srgbClr val="0000FF"/>
                </a:solidFill>
              </a:rPr>
              <a:t>solutions</a:t>
            </a:r>
            <a:r>
              <a:rPr lang="en-US" sz="2000" dirty="0"/>
              <a:t> instead of </a:t>
            </a:r>
            <a:r>
              <a:rPr lang="en-US" sz="2000" dirty="0">
                <a:solidFill>
                  <a:srgbClr val="FF0000"/>
                </a:solidFill>
              </a:rPr>
              <a:t>complaining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4439" y="5903891"/>
            <a:ext cx="756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don’t agree with or have questions related to these values, please schedule a meeting to discuss with the professor.</a:t>
            </a:r>
          </a:p>
        </p:txBody>
      </p:sp>
      <p:pic>
        <p:nvPicPr>
          <p:cNvPr id="1026" name="Picture 2" descr="http://images.clipartpanda.com/stop-sign-clipart-z7TaM5Xi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r="11549"/>
          <a:stretch/>
        </p:blipFill>
        <p:spPr bwMode="auto">
          <a:xfrm>
            <a:off x="499378" y="5849033"/>
            <a:ext cx="757921" cy="7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TEEL Laboratory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337310"/>
            <a:ext cx="7635240" cy="4720589"/>
          </a:xfrm>
        </p:spPr>
        <p:txBody>
          <a:bodyPr/>
          <a:lstStyle/>
          <a:p>
            <a:r>
              <a:rPr lang="en-US" sz="2000" dirty="0"/>
              <a:t>Be safe (No open-toe shoes, loose clothes, shorts, etc.).</a:t>
            </a:r>
          </a:p>
          <a:p>
            <a:r>
              <a:rPr lang="en-US" sz="2000" dirty="0"/>
              <a:t>Learn to use the eyewash fountain and safety shower.</a:t>
            </a:r>
          </a:p>
          <a:p>
            <a:r>
              <a:rPr lang="en-US" sz="2000" dirty="0"/>
              <a:t>Evacuate if alarm sounds.</a:t>
            </a:r>
          </a:p>
          <a:p>
            <a:r>
              <a:rPr lang="en-US" sz="2000" dirty="0"/>
              <a:t>Follow manuals and SOPs for equipment operation.</a:t>
            </a:r>
          </a:p>
          <a:p>
            <a:r>
              <a:rPr lang="en-US" sz="2000" dirty="0"/>
              <a:t>Use safety goggles and lab aprons as instructed.</a:t>
            </a:r>
          </a:p>
          <a:p>
            <a:r>
              <a:rPr lang="en-US" sz="2000" dirty="0"/>
              <a:t>Use care when handling chemicals.</a:t>
            </a:r>
          </a:p>
          <a:p>
            <a:r>
              <a:rPr lang="en-US" sz="2000" dirty="0"/>
              <a:t>Report all accidents regardless of how minor to PI.</a:t>
            </a:r>
          </a:p>
          <a:p>
            <a:r>
              <a:rPr lang="en-US" sz="2000" dirty="0"/>
              <a:t>Return all tools and materials and clean up after your work.</a:t>
            </a:r>
          </a:p>
          <a:p>
            <a:r>
              <a:rPr lang="en-US" sz="2000" dirty="0"/>
              <a:t>Keep a focus on your projects and experiments.</a:t>
            </a:r>
          </a:p>
          <a:p>
            <a:r>
              <a:rPr lang="en-US" sz="2000" dirty="0"/>
              <a:t>Take notes of your experiment.</a:t>
            </a:r>
          </a:p>
          <a:p>
            <a:r>
              <a:rPr lang="en-US" sz="2000" dirty="0"/>
              <a:t>Respect other laboratory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>
            <a:spLocks noChangeAspect="1"/>
          </p:cNvSpPr>
          <p:nvPr/>
        </p:nvSpPr>
        <p:spPr>
          <a:xfrm>
            <a:off x="2499478" y="1662443"/>
            <a:ext cx="4114800" cy="4114800"/>
          </a:xfrm>
          <a:prstGeom prst="arc">
            <a:avLst>
              <a:gd name="adj1" fmla="val 16200000"/>
              <a:gd name="adj2" fmla="val 16167754"/>
            </a:avLst>
          </a:prstGeom>
          <a:ln w="444500">
            <a:solidFill>
              <a:srgbClr val="92D050">
                <a:alpha val="30000"/>
              </a:srgbClr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TEEL Laboratory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6</a:t>
            </a:fld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815598" y="809651"/>
            <a:ext cx="1463040" cy="146304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Faculty (PI)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271612" y="1528066"/>
            <a:ext cx="1463040" cy="146304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Visiting Scholar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379106" y="4410141"/>
            <a:ext cx="1463040" cy="146304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Exchange Students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258457" y="4398711"/>
            <a:ext cx="1463040" cy="146304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Master Students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980868" y="2981391"/>
            <a:ext cx="1463040" cy="146304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Ph.D. Students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813928" y="5143412"/>
            <a:ext cx="1463040" cy="146304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Under- Graduate Students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649907" y="2981391"/>
            <a:ext cx="1463040" cy="146304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Lab. Staff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379108" y="1537228"/>
            <a:ext cx="1463040" cy="146304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Post- Doctoral Scholar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820002" y="2965463"/>
            <a:ext cx="1463040" cy="146304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TEEL Lab.</a:t>
            </a:r>
          </a:p>
        </p:txBody>
      </p:sp>
    </p:spTree>
    <p:extLst>
      <p:ext uri="{BB962C8B-B14F-4D97-AF65-F5344CB8AC3E}">
        <p14:creationId xmlns:p14="http://schemas.microsoft.com/office/powerpoint/2010/main" val="42670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Group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960120"/>
            <a:ext cx="8515350" cy="5567169"/>
          </a:xfrm>
        </p:spPr>
        <p:txBody>
          <a:bodyPr/>
          <a:lstStyle/>
          <a:p>
            <a:r>
              <a:rPr lang="en-US" dirty="0"/>
              <a:t>Time: TBD </a:t>
            </a:r>
            <a:r>
              <a:rPr lang="en-US" dirty="0">
                <a:solidFill>
                  <a:srgbClr val="0000FF"/>
                </a:solidFill>
              </a:rPr>
              <a:t>[it varies with semester]</a:t>
            </a:r>
          </a:p>
          <a:p>
            <a:r>
              <a:rPr lang="en-US" dirty="0"/>
              <a:t>Agenda:</a:t>
            </a:r>
          </a:p>
          <a:p>
            <a:pPr lvl="1"/>
            <a:r>
              <a:rPr lang="en-US" b="1" dirty="0"/>
              <a:t>Research Progress</a:t>
            </a:r>
            <a:r>
              <a:rPr lang="en-US" dirty="0"/>
              <a:t>: students take turns presenting the research they’ve done since their last presentations. Feel free to include new and exciting literature (30 </a:t>
            </a:r>
            <a:r>
              <a:rPr lang="en-US" dirty="0" err="1"/>
              <a:t>mins</a:t>
            </a:r>
            <a:r>
              <a:rPr lang="en-US" dirty="0"/>
              <a:t>).</a:t>
            </a:r>
          </a:p>
          <a:p>
            <a:pPr lvl="1"/>
            <a:r>
              <a:rPr lang="en-US" b="1" dirty="0"/>
              <a:t>Q&amp;A and Laboratory Interaction</a:t>
            </a:r>
            <a:r>
              <a:rPr lang="en-US" dirty="0"/>
              <a:t>: students to communicate with each laboratory member (15 </a:t>
            </a:r>
            <a:r>
              <a:rPr lang="en-US" dirty="0" err="1"/>
              <a:t>mins</a:t>
            </a:r>
            <a:r>
              <a:rPr lang="en-US" dirty="0"/>
              <a:t>).</a:t>
            </a:r>
          </a:p>
          <a:p>
            <a:r>
              <a:rPr lang="en-US" sz="2000" dirty="0"/>
              <a:t>Coordinator: Dr. Daisy Hsieh</a:t>
            </a:r>
          </a:p>
          <a:p>
            <a:pPr lvl="1"/>
            <a:r>
              <a:rPr lang="en-US" sz="1800" dirty="0"/>
              <a:t>Solicit and email out agenda ASAP.</a:t>
            </a:r>
          </a:p>
          <a:p>
            <a:pPr lvl="1"/>
            <a:r>
              <a:rPr lang="en-US" sz="1800" dirty="0"/>
              <a:t>Send out reminder </a:t>
            </a:r>
            <a:r>
              <a:rPr lang="en-US" sz="1800" dirty="0">
                <a:solidFill>
                  <a:srgbClr val="0000FF"/>
                </a:solidFill>
              </a:rPr>
              <a:t>three days before the meeting before 5 pm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Assign individual to take meeting minutes (if needed).</a:t>
            </a:r>
          </a:p>
          <a:p>
            <a:pPr lvl="2"/>
            <a:r>
              <a:rPr lang="en-US" sz="1600" dirty="0"/>
              <a:t>Template: </a:t>
            </a:r>
            <a:r>
              <a:rPr lang="en-US" sz="1600" dirty="0">
                <a:solidFill>
                  <a:srgbClr val="0000FF"/>
                </a:solidFill>
              </a:rPr>
              <a:t>Box\</a:t>
            </a:r>
            <a:r>
              <a:rPr lang="en-US" sz="1600">
                <a:solidFill>
                  <a:srgbClr val="0000FF"/>
                </a:solidFill>
              </a:rPr>
              <a:t>SRE_TEEL_</a:t>
            </a:r>
            <a:r>
              <a:rPr lang="en-US" sz="1600" dirty="0">
                <a:solidFill>
                  <a:srgbClr val="0000FF"/>
                </a:solidFill>
              </a:rPr>
              <a:t>Laboratory\Meetings\Meeting Minutes_Template.docx</a:t>
            </a:r>
          </a:p>
          <a:p>
            <a:pPr lvl="1"/>
            <a:r>
              <a:rPr lang="en-US" sz="1800" dirty="0"/>
              <a:t>Review meeting minutes and email it to PI for approval.</a:t>
            </a:r>
          </a:p>
          <a:p>
            <a:pPr lvl="1"/>
            <a:r>
              <a:rPr lang="en-US" sz="1800" dirty="0"/>
              <a:t>Archive the meeting minutes in Box folder after approval:</a:t>
            </a:r>
          </a:p>
          <a:p>
            <a:pPr lvl="2"/>
            <a:r>
              <a:rPr lang="en-US" sz="1600" dirty="0">
                <a:solidFill>
                  <a:srgbClr val="0000FF"/>
                </a:solidFill>
              </a:rPr>
              <a:t>Box\</a:t>
            </a:r>
            <a:r>
              <a:rPr lang="en-US" sz="1600" dirty="0" err="1">
                <a:solidFill>
                  <a:srgbClr val="0000FF"/>
                </a:solidFill>
              </a:rPr>
              <a:t>SRE_TEEL_Laboratory</a:t>
            </a:r>
            <a:r>
              <a:rPr lang="en-US" sz="1600" dirty="0">
                <a:solidFill>
                  <a:srgbClr val="0000FF"/>
                </a:solidFill>
              </a:rPr>
              <a:t>\Meetings\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Member Performance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30" y="1268730"/>
            <a:ext cx="7303770" cy="5178549"/>
          </a:xfrm>
        </p:spPr>
        <p:txBody>
          <a:bodyPr/>
          <a:lstStyle/>
          <a:p>
            <a:r>
              <a:rPr lang="en-US" sz="2000" dirty="0"/>
              <a:t>One-on-one meeting.</a:t>
            </a:r>
          </a:p>
          <a:p>
            <a:r>
              <a:rPr lang="en-US" sz="2000" dirty="0"/>
              <a:t>1 – 2 times a year (Summer and winter break).</a:t>
            </a:r>
          </a:p>
          <a:p>
            <a:r>
              <a:rPr lang="en-US" sz="2000" dirty="0"/>
              <a:t>Required for laboratory staff and graduate students.</a:t>
            </a:r>
          </a:p>
          <a:p>
            <a:r>
              <a:rPr lang="en-US" sz="2000" dirty="0"/>
              <a:t>Review and evaluate laboratory member’s </a:t>
            </a:r>
            <a:r>
              <a:rPr lang="en-US" sz="2000" dirty="0">
                <a:solidFill>
                  <a:srgbClr val="0000FF"/>
                </a:solidFill>
              </a:rPr>
              <a:t>progress.</a:t>
            </a:r>
          </a:p>
          <a:p>
            <a:r>
              <a:rPr lang="en-US" sz="2000" dirty="0"/>
              <a:t>Clarify professor’s </a:t>
            </a:r>
            <a:r>
              <a:rPr lang="en-US" sz="2000" dirty="0">
                <a:solidFill>
                  <a:srgbClr val="0000FF"/>
                </a:solidFill>
              </a:rPr>
              <a:t>expectations.</a:t>
            </a:r>
          </a:p>
          <a:p>
            <a:r>
              <a:rPr lang="en-US" sz="2000" dirty="0"/>
              <a:t>Discuss future </a:t>
            </a:r>
            <a:r>
              <a:rPr lang="en-US" sz="2000" dirty="0">
                <a:solidFill>
                  <a:srgbClr val="0000FF"/>
                </a:solidFill>
              </a:rPr>
              <a:t>plans.</a:t>
            </a:r>
          </a:p>
          <a:p>
            <a:r>
              <a:rPr lang="en-US" sz="2000" dirty="0"/>
              <a:t>Set performance </a:t>
            </a:r>
            <a:r>
              <a:rPr lang="en-US" sz="2000" dirty="0">
                <a:solidFill>
                  <a:srgbClr val="0000FF"/>
                </a:solidFill>
              </a:rPr>
              <a:t>goals </a:t>
            </a:r>
            <a:r>
              <a:rPr lang="en-US" sz="2000" dirty="0"/>
              <a:t>together.</a:t>
            </a:r>
          </a:p>
          <a:p>
            <a:r>
              <a:rPr lang="en-US" sz="2000" dirty="0"/>
              <a:t>Give </a:t>
            </a:r>
            <a:r>
              <a:rPr lang="en-US" sz="2000" dirty="0">
                <a:solidFill>
                  <a:srgbClr val="0000FF"/>
                </a:solidFill>
              </a:rPr>
              <a:t>feedback</a:t>
            </a:r>
            <a:r>
              <a:rPr lang="en-US" sz="2000" dirty="0"/>
              <a:t> to professor.</a:t>
            </a:r>
          </a:p>
          <a:p>
            <a:r>
              <a:rPr lang="en-US" sz="2000" dirty="0"/>
              <a:t>All discussions will be kept confidential between you and the professor. </a:t>
            </a:r>
          </a:p>
          <a:p>
            <a:r>
              <a:rPr lang="en-US" sz="2000" dirty="0"/>
              <a:t>Template: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Box\</a:t>
            </a:r>
            <a:r>
              <a:rPr lang="en-US" sz="1800" dirty="0" err="1">
                <a:solidFill>
                  <a:srgbClr val="0000FF"/>
                </a:solidFill>
              </a:rPr>
              <a:t>SRE_TEEL_Laboratory</a:t>
            </a:r>
            <a:r>
              <a:rPr lang="en-US" sz="1800" dirty="0">
                <a:solidFill>
                  <a:srgbClr val="0000FF"/>
                </a:solidFill>
              </a:rPr>
              <a:t>\</a:t>
            </a:r>
            <a:r>
              <a:rPr lang="en-US" sz="1800" dirty="0" err="1">
                <a:solidFill>
                  <a:srgbClr val="0000FF"/>
                </a:solidFill>
              </a:rPr>
              <a:t>Forms_Template</a:t>
            </a:r>
            <a:r>
              <a:rPr lang="en-US" sz="1800" dirty="0">
                <a:solidFill>
                  <a:srgbClr val="0000FF"/>
                </a:solidFill>
              </a:rPr>
              <a:t>\Performance review form.docx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General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" y="1062990"/>
            <a:ext cx="8252460" cy="5474970"/>
          </a:xfrm>
        </p:spPr>
        <p:txBody>
          <a:bodyPr/>
          <a:lstStyle/>
          <a:p>
            <a:r>
              <a:rPr lang="en-US" sz="2000" dirty="0"/>
              <a:t>All laboratory members to work and study hard.</a:t>
            </a:r>
          </a:p>
          <a:p>
            <a:r>
              <a:rPr lang="en-US" sz="2000" dirty="0"/>
              <a:t>Don’t be late turning in your assigned tasks to professor.</a:t>
            </a:r>
          </a:p>
          <a:p>
            <a:r>
              <a:rPr lang="en-US" sz="2000" dirty="0"/>
              <a:t>Be prepared for meeting and take notes.</a:t>
            </a:r>
          </a:p>
          <a:p>
            <a:r>
              <a:rPr lang="en-US" sz="2000" dirty="0"/>
              <a:t>Always use presentation template and rehearse your presentation.</a:t>
            </a:r>
          </a:p>
          <a:p>
            <a:pPr lvl="1"/>
            <a:r>
              <a:rPr lang="en-US" sz="1600" dirty="0"/>
              <a:t>\</a:t>
            </a:r>
            <a:r>
              <a:rPr lang="en-US" sz="1600" dirty="0" err="1"/>
              <a:t>SRE_TEEL_Laboratory</a:t>
            </a:r>
            <a:r>
              <a:rPr lang="en-US" sz="1600" dirty="0"/>
              <a:t>\</a:t>
            </a:r>
            <a:r>
              <a:rPr lang="en-US" sz="1600" dirty="0" err="1"/>
              <a:t>Forms_Template</a:t>
            </a:r>
            <a:r>
              <a:rPr lang="en-US" sz="1600" dirty="0"/>
              <a:t>\</a:t>
            </a:r>
            <a:r>
              <a:rPr lang="en-US" sz="1600" dirty="0" err="1"/>
              <a:t>Teel_presentation</a:t>
            </a:r>
            <a:r>
              <a:rPr lang="en-US" sz="1600" dirty="0"/>
              <a:t> template.pptx</a:t>
            </a:r>
          </a:p>
          <a:p>
            <a:r>
              <a:rPr lang="en-US" sz="2000" dirty="0"/>
              <a:t>Format your report and include citations.</a:t>
            </a:r>
          </a:p>
          <a:p>
            <a:r>
              <a:rPr lang="en-US" sz="2000" dirty="0"/>
              <a:t>Never alter research results, never copy from others, always cite appropriately.</a:t>
            </a:r>
          </a:p>
          <a:p>
            <a:r>
              <a:rPr lang="en-US" sz="2000" dirty="0"/>
              <a:t>Always store research data and results on box folder.</a:t>
            </a:r>
          </a:p>
          <a:p>
            <a:r>
              <a:rPr lang="en-US" sz="2000" dirty="0"/>
              <a:t>Advance notification for vacation and long leave.</a:t>
            </a:r>
          </a:p>
          <a:p>
            <a:r>
              <a:rPr lang="en-US" sz="2000" dirty="0"/>
              <a:t>Authorship of papers:</a:t>
            </a:r>
          </a:p>
          <a:p>
            <a:pPr lvl="1"/>
            <a:r>
              <a:rPr lang="en-US" sz="1800" dirty="0"/>
              <a:t>First author: the one responsible for the project and has done most of the writing.</a:t>
            </a:r>
          </a:p>
          <a:p>
            <a:pPr lvl="1"/>
            <a:r>
              <a:rPr lang="en-US" sz="1800" dirty="0"/>
              <a:t>Only include the ones that have made contribution to the actual work.</a:t>
            </a:r>
          </a:p>
          <a:p>
            <a:pPr lvl="1"/>
            <a:r>
              <a:rPr lang="en-US" sz="1800" dirty="0"/>
              <a:t>Professor is the corresponding author.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2C30-D0C8-434C-9478-6FFBFEA94C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13899</TotalTime>
  <Words>1430</Words>
  <Application>Microsoft Macintosh PowerPoint</Application>
  <PresentationFormat>On-screen Show (4:3)</PresentationFormat>
  <Paragraphs>242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Thermal and Electrochemical Energy Laboratory (TEEL)</vt:lpstr>
      <vt:lpstr>TEEL Laboratory Vision Statement</vt:lpstr>
      <vt:lpstr>TEEL Laboratory Mission Statement</vt:lpstr>
      <vt:lpstr>TEEL Laboratory Values</vt:lpstr>
      <vt:lpstr>TEEL Laboratory Rules</vt:lpstr>
      <vt:lpstr>TEEL Laboratory Roles</vt:lpstr>
      <vt:lpstr>Regular Group Meeting</vt:lpstr>
      <vt:lpstr>Laboratory Member Performance Review</vt:lpstr>
      <vt:lpstr>My General Expectations</vt:lpstr>
      <vt:lpstr>Undergraduate Student Experience</vt:lpstr>
      <vt:lpstr>Master Student Experience</vt:lpstr>
      <vt:lpstr>Doctoral Student Experience</vt:lpstr>
      <vt:lpstr>Postdoctoral Scholar Experience</vt:lpstr>
      <vt:lpstr>Time Management</vt:lpstr>
      <vt:lpstr>My Promises to Laboratory Members</vt:lpstr>
      <vt:lpstr>Thermal and Electrochemical Energy Laboratory (TEEL)</vt:lpstr>
      <vt:lpstr>TEEL Laboratory Members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Rosenzweig</dc:creator>
  <cp:lastModifiedBy>Daisy Hsieh</cp:lastModifiedBy>
  <cp:revision>226</cp:revision>
  <dcterms:created xsi:type="dcterms:W3CDTF">2015-06-26T15:58:31Z</dcterms:created>
  <dcterms:modified xsi:type="dcterms:W3CDTF">2024-04-25T18:42:30Z</dcterms:modified>
</cp:coreProperties>
</file>